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46" r:id="rId3"/>
    <p:sldId id="301" r:id="rId4"/>
    <p:sldId id="340" r:id="rId5"/>
    <p:sldId id="344" r:id="rId6"/>
    <p:sldId id="34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96EF6-39B7-40B8-B597-F41F0FB76E87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6CF99-B4CB-432C-A6FA-408B82D2C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09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H2 (cathode) at and O2 (anode) evolution reactions   …….</a:t>
            </a:r>
            <a:r>
              <a:rPr lang="en-GB" dirty="0" err="1"/>
              <a:t>thermodinamically</a:t>
            </a:r>
            <a:r>
              <a:rPr lang="en-GB" dirty="0"/>
              <a:t> and kinetically challenging</a:t>
            </a:r>
          </a:p>
          <a:p>
            <a:r>
              <a:rPr lang="en-GB" dirty="0"/>
              <a:t>Electrons and holes : charge carrier separations</a:t>
            </a:r>
          </a:p>
          <a:p>
            <a:r>
              <a:rPr lang="en-GB" dirty="0"/>
              <a:t>Energy losses : rection barriers</a:t>
            </a:r>
          </a:p>
          <a:p>
            <a:r>
              <a:rPr lang="en-GB" dirty="0"/>
              <a:t>Electrodes : good conductivity, non corrosive, large surface area</a:t>
            </a:r>
          </a:p>
          <a:p>
            <a:r>
              <a:rPr lang="en-GB" dirty="0"/>
              <a:t>Maximum absorption : TCOs and TMDs</a:t>
            </a:r>
          </a:p>
          <a:p>
            <a:r>
              <a:rPr lang="en-GB" dirty="0"/>
              <a:t>Just for questions : Conduction band : H2 redox reaction and valence band : O2 redox reaction</a:t>
            </a:r>
          </a:p>
          <a:p>
            <a:r>
              <a:rPr lang="en-GB" dirty="0"/>
              <a:t>TiO2 very high band gap – UV range and high recombination rate.</a:t>
            </a:r>
          </a:p>
          <a:p>
            <a:r>
              <a:rPr lang="en-GB" dirty="0"/>
              <a:t>Diffusion length should be less than recombination lifetime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6CF99-B4CB-432C-A6FA-408B82D2C0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364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Molybdenum disulfide (MoS₂) has a layered, hexagonal crystal structure,</a:t>
            </a:r>
          </a:p>
          <a:p>
            <a:r>
              <a:rPr lang="en-US" b="1" dirty="0"/>
              <a:t>Molybdenum (Mo) atoms</a:t>
            </a:r>
            <a:r>
              <a:rPr lang="en-US" dirty="0"/>
              <a:t> are sandwiched between two layers of </a:t>
            </a:r>
            <a:r>
              <a:rPr lang="en-US" b="1" dirty="0"/>
              <a:t>sulfur (S) </a:t>
            </a:r>
            <a:r>
              <a:rPr lang="en-US" b="1" dirty="0" err="1"/>
              <a:t>atoms</a:t>
            </a:r>
            <a:r>
              <a:rPr lang="en-US" dirty="0" err="1"/>
              <a:t>.Each</a:t>
            </a:r>
            <a:r>
              <a:rPr lang="en-US" dirty="0"/>
              <a:t> Mo atom is coordinated to six S atoms, forming a trigonal prismatic coordination geometry.</a:t>
            </a:r>
          </a:p>
          <a:p>
            <a:r>
              <a:rPr lang="en-US" dirty="0"/>
              <a:t>Memristors : defect migration and </a:t>
            </a:r>
            <a:r>
              <a:rPr lang="en-US" dirty="0" err="1"/>
              <a:t>chage</a:t>
            </a:r>
            <a:r>
              <a:rPr lang="en-US" dirty="0"/>
              <a:t> trapping.</a:t>
            </a:r>
          </a:p>
          <a:p>
            <a:r>
              <a:rPr lang="en-US" dirty="0"/>
              <a:t>This means an electron can directly jump from the valence band to the conduction band (or vice versa) without changing its momentum</a:t>
            </a:r>
          </a:p>
          <a:p>
            <a:r>
              <a:rPr lang="en-GB" dirty="0"/>
              <a:t>Sensitive to environmental changes : Biosensors : proteins, glucose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6CF99-B4CB-432C-A6FA-408B82D2C0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915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Large are Uniform growth : homogenous growth</a:t>
            </a:r>
          </a:p>
          <a:p>
            <a:r>
              <a:rPr lang="en-GB" dirty="0"/>
              <a:t>Scalable : cost efficient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6CF99-B4CB-432C-A6FA-408B82D2C00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62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Raman</a:t>
            </a:r>
            <a:r>
              <a:rPr lang="en-GB" dirty="0"/>
              <a:t> : Characteristic peaks of MoS2, WS2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6CF99-B4CB-432C-A6FA-408B82D2C00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357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93DB5-466E-0500-45D4-B59BC32E2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402354-074C-3C2C-2BD6-323190DE1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91702-A262-F9A0-987C-4C16A1EA9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BD7D3-23CF-4B1E-A7D2-8FEE27E8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50782-008C-4D9E-F881-C62198F8A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7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8E5AC-FA59-229E-B4C2-3B2B7BC48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3EC9C2-3DEF-251C-3C1C-576433E692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76E38-7619-4E7C-5997-B8F0FE1A1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D631C-057A-E1AC-411C-902998A6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45F89-69B5-475A-1002-77667778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97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C107C1-59BE-11D6-7DD4-A57B24A43B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ABF076-0396-7FAF-2B1F-4A95BD3CC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B131E-74C8-84FA-C22D-666754765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F94ED-7FAC-AE2B-8128-DACAF5F6C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74CB-4139-4B8C-424B-5FE59227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192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A5D39-40CC-6DB2-5FC5-CDCC6DDA5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13819-D95B-2DBA-8915-7AD1DA363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12301-DE07-EC3B-3329-77E05E91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CEDB9-97D9-0660-ACCC-BE86680DF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7904B-EA77-3DEB-09B9-AA8F0C64F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8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FD3A9-8DD8-067A-5D42-A052B1E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4A052-7FD8-ECFB-9C5B-FF51EB105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84B6E-1BC8-1AB7-48F3-B52E6284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A0273-F30D-98BF-945F-A25258FE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AB389-E140-AEAB-A8E1-C34FA2B71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211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B1A06-CC63-0F79-3D9F-AFE3F2416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CA276-C79B-C590-D3F3-41D70065EB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88324-3089-45BA-C026-4D8CF7F7C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4086EB-E0BD-D2E8-06FD-C7941E485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F5245-41A0-A45D-A0CD-07721C22F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D0C04-7F4C-E207-2E88-3B3275057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53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1DA33-316B-5A99-0101-E1204ADA0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958E2-3F5C-CD58-F5C2-3B0EFDB7A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0A6D55-0FD0-555F-5E13-0EB9344B8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4811D6-E0C8-E83B-65F4-AF466014C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5D6E30-6295-2C2A-339E-3C105B7AF0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347383-5C80-7471-96A7-DB7E60DF1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F0E26C-A338-37EF-AF79-8379DF308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AE199E-C5C1-56D5-6016-3DFAD6C86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72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C9D5F-D9A2-9C13-8FC0-D0BD96C56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6659C7-758A-ADDF-58CD-048105251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D98279-ED19-0EAE-6ABC-4A3DE6E39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2B7E1A-0EDB-C674-AAAE-C6DC4848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0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3F93CA-B8E9-E425-B35E-912C4D1DD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A1603D-C621-235F-7A74-94A1E8DEE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99E33-52DC-FA9C-04E4-6D9919A92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93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36F68-D302-8F5E-884F-14EA768E3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8015-93BA-C9AD-B3E1-9726A61B2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649EA-4515-1B5E-2052-767DF86FE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0B05B9-8C9B-D15F-B820-1FCCF1F03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80E75-8804-DD1F-5C1F-98BEA0869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ADE65-43DD-F600-CA1E-4B020D0C9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751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07699-9C33-66AF-9E0F-565912497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EB1564-B76F-4A79-E1CD-704E62E549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F953A-1A44-3FEC-9F8D-A8F8F2B4B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7D52B-254C-70FA-7250-F7D3A977D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F946F-C404-1BA0-2672-91557CDDE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98CEA-ABF4-E78F-CF14-48D977116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9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4C01D7-5632-A5C4-DCB0-A4434927B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AC7B6-AEB9-7C18-6A92-DACE821A3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307FA-3BBE-2651-F75E-14FC8BA28C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1D939D-CE24-47AE-ACA2-C179DCC9AD58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98A9E-8B45-416F-993C-BB443C7C7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84595-830B-1828-1E58-A6995F8B0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C5F897-62EE-4B3E-BDD3-EC2B833A6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205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85BC8-AB05-8993-B560-77FCF4DE99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9790" y="1727909"/>
            <a:ext cx="9892420" cy="23876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C00000"/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Realising growth of </a:t>
            </a:r>
            <a:r>
              <a:rPr lang="en-GB" sz="40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MoS</a:t>
            </a:r>
            <a:r>
              <a:rPr lang="en-GB" sz="4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2</a:t>
            </a:r>
            <a:r>
              <a:rPr lang="en-GB" sz="40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,</a:t>
            </a:r>
            <a:r>
              <a:rPr lang="en-GB" sz="4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 </a:t>
            </a:r>
            <a:r>
              <a:rPr lang="en-GB" sz="40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WS</a:t>
            </a:r>
            <a:r>
              <a:rPr lang="en-GB" sz="4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2</a:t>
            </a:r>
            <a:r>
              <a:rPr lang="en-GB" sz="40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 and Mo</a:t>
            </a:r>
            <a:r>
              <a:rPr lang="en-GB" sz="4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x</a:t>
            </a:r>
            <a:r>
              <a:rPr lang="en-GB" sz="40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W</a:t>
            </a:r>
            <a:r>
              <a:rPr lang="en-GB" sz="4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1-x</a:t>
            </a:r>
            <a:r>
              <a:rPr lang="en-GB" sz="40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S</a:t>
            </a:r>
            <a:r>
              <a:rPr lang="en-GB" sz="4000" b="1" baseline="-250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2 </a:t>
            </a:r>
            <a:r>
              <a:rPr lang="en-GB" sz="4000" b="1" dirty="0">
                <a:solidFill>
                  <a:srgbClr val="C00000"/>
                </a:solidFill>
                <a:effectLst/>
                <a:latin typeface="Bahnschrift SemiLight SemiConde" panose="020B0502040204020203" pitchFamily="34" charset="0"/>
                <a:ea typeface="Calibri" panose="020F0502020204030204" pitchFamily="34" charset="0"/>
              </a:rPr>
              <a:t>nano films for application in  Photoelectrochemical Water-splitting</a:t>
            </a:r>
            <a:endParaRPr lang="en-GB" sz="4000" dirty="0">
              <a:solidFill>
                <a:srgbClr val="C00000"/>
              </a:solidFill>
              <a:latin typeface="Bahnschrift SemiLight SemiConde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1EB91-6F72-46DE-1F28-1F6AD9E92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49957"/>
            <a:ext cx="9144000" cy="1655762"/>
          </a:xfrm>
        </p:spPr>
        <p:txBody>
          <a:bodyPr/>
          <a:lstStyle/>
          <a:p>
            <a:r>
              <a:rPr lang="en-GB" b="1" dirty="0"/>
              <a:t>Vikas Jangra</a:t>
            </a:r>
          </a:p>
          <a:p>
            <a:r>
              <a:rPr lang="en-GB" dirty="0"/>
              <a:t>Chair of Electronic Devices</a:t>
            </a:r>
          </a:p>
          <a:p>
            <a:r>
              <a:rPr lang="en-GB" dirty="0"/>
              <a:t>RWTH Aachen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18669C9-BFB3-0018-EE58-9191180E3826}"/>
              </a:ext>
            </a:extLst>
          </p:cNvPr>
          <p:cNvGrpSpPr/>
          <p:nvPr/>
        </p:nvGrpSpPr>
        <p:grpSpPr>
          <a:xfrm>
            <a:off x="1298169" y="452281"/>
            <a:ext cx="9369831" cy="857866"/>
            <a:chOff x="860585" y="355298"/>
            <a:chExt cx="10489443" cy="906297"/>
          </a:xfrm>
        </p:grpSpPr>
        <p:pic>
          <p:nvPicPr>
            <p:cNvPr id="6" name="Picture 5" descr="A logo with a green background&#10;&#10;Description automatically generated">
              <a:extLst>
                <a:ext uri="{FF2B5EF4-FFF2-40B4-BE49-F238E27FC236}">
                  <a16:creationId xmlns:a16="http://schemas.microsoft.com/office/drawing/2014/main" id="{E2BFA18A-5D96-46EE-832F-03A54988B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585" y="355298"/>
              <a:ext cx="1941231" cy="90629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7F9C1F9-1B27-AA4A-696D-849A46543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6928" b="10051"/>
            <a:stretch/>
          </p:blipFill>
          <p:spPr>
            <a:xfrm>
              <a:off x="3708770" y="355298"/>
              <a:ext cx="4525456" cy="813365"/>
            </a:xfrm>
            <a:prstGeom prst="rect">
              <a:avLst/>
            </a:prstGeom>
          </p:spPr>
        </p:pic>
        <p:pic>
          <p:nvPicPr>
            <p:cNvPr id="8" name="Picture 7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D874E8DF-1411-B531-E41E-697454A0A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92072" y="357813"/>
              <a:ext cx="2257956" cy="7356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4207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1C83-6537-EEAF-0B69-0AFF8581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726" y="478456"/>
            <a:ext cx="10515600" cy="32252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What is Photoelectrochemical Water Splitting ?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47B939-1E5A-C0E5-CDD1-F64FC8975F7C}"/>
              </a:ext>
            </a:extLst>
          </p:cNvPr>
          <p:cNvSpPr txBox="1"/>
          <p:nvPr/>
        </p:nvSpPr>
        <p:spPr>
          <a:xfrm>
            <a:off x="1739423" y="-240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2B414C0-2F9A-AE28-7E49-FE5A799B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8504" y="6178272"/>
            <a:ext cx="1502402" cy="365125"/>
          </a:xfrm>
        </p:spPr>
        <p:txBody>
          <a:bodyPr/>
          <a:lstStyle/>
          <a:p>
            <a:pPr algn="r"/>
            <a:fld id="{C41C04D2-5C13-5C43-A28E-B5E499CA7B07}" type="slidenum">
              <a:rPr lang="en-US" b="1" smtClean="0">
                <a:solidFill>
                  <a:srgbClr val="59C7DA"/>
                </a:solidFill>
              </a:rPr>
              <a:pPr algn="r"/>
              <a:t>2</a:t>
            </a:fld>
            <a:endParaRPr lang="en-US" b="1" dirty="0">
              <a:solidFill>
                <a:srgbClr val="59C7DA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30F4A9-7C42-5A2D-A285-DF6394427AEC}"/>
              </a:ext>
            </a:extLst>
          </p:cNvPr>
          <p:cNvSpPr txBox="1"/>
          <p:nvPr/>
        </p:nvSpPr>
        <p:spPr>
          <a:xfrm>
            <a:off x="462670" y="4147372"/>
            <a:ext cx="526270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Requirements for a semiconductor :</a:t>
            </a:r>
          </a:p>
          <a:p>
            <a:endParaRPr lang="en-GB" sz="20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Bandgap ~ 1.5 – 2.4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High Optical absorption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High electron Mobility</a:t>
            </a:r>
          </a:p>
          <a:p>
            <a:r>
              <a:rPr lang="en-GB" dirty="0"/>
              <a:t> </a:t>
            </a:r>
          </a:p>
        </p:txBody>
      </p:sp>
      <p:pic>
        <p:nvPicPr>
          <p:cNvPr id="1026" name="Picture 2" descr="Developing new understanding of photoelectrochemical water splitting via  in-situ techniques: A review on recent progress - ScienceDirect">
            <a:extLst>
              <a:ext uri="{FF2B5EF4-FFF2-40B4-BE49-F238E27FC236}">
                <a16:creationId xmlns:a16="http://schemas.microsoft.com/office/drawing/2014/main" id="{64B15531-74FE-7E00-EAF7-DAAAE8ECD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37" y="1057046"/>
            <a:ext cx="4711157" cy="283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B49C0-851E-F19A-83CF-6F248D25B76F}"/>
              </a:ext>
            </a:extLst>
          </p:cNvPr>
          <p:cNvSpPr txBox="1"/>
          <p:nvPr/>
        </p:nvSpPr>
        <p:spPr>
          <a:xfrm>
            <a:off x="9920960" y="6435674"/>
            <a:ext cx="33695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*Freehydrocells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290C75-33E9-DF47-534C-01EF302D0288}"/>
              </a:ext>
            </a:extLst>
          </p:cNvPr>
          <p:cNvSpPr txBox="1"/>
          <p:nvPr/>
        </p:nvSpPr>
        <p:spPr>
          <a:xfrm>
            <a:off x="8199233" y="1525347"/>
            <a:ext cx="32914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P-type and n-type combination of TCOs and TMDs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Diagram of a diagram of a light film&#10;&#10;Description automatically generated">
            <a:extLst>
              <a:ext uri="{FF2B5EF4-FFF2-40B4-BE49-F238E27FC236}">
                <a16:creationId xmlns:a16="http://schemas.microsoft.com/office/drawing/2014/main" id="{C8397032-9D23-C882-3EDB-CC35863174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1"/>
          <a:stretch/>
        </p:blipFill>
        <p:spPr>
          <a:xfrm>
            <a:off x="7774271" y="2619293"/>
            <a:ext cx="3831452" cy="34772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32F5C0-FA66-4B59-2BC8-FD70983B253E}"/>
              </a:ext>
            </a:extLst>
          </p:cNvPr>
          <p:cNvSpPr txBox="1"/>
          <p:nvPr/>
        </p:nvSpPr>
        <p:spPr>
          <a:xfrm>
            <a:off x="3608917" y="4824480"/>
            <a:ext cx="42064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Stability in strong electrolytes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Noncorrosive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High catalytic properties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ACCB8B-B650-8331-8F63-C463253EAB0F}"/>
              </a:ext>
            </a:extLst>
          </p:cNvPr>
          <p:cNvSpPr txBox="1"/>
          <p:nvPr/>
        </p:nvSpPr>
        <p:spPr>
          <a:xfrm>
            <a:off x="4246288" y="3321288"/>
            <a:ext cx="74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DBC18B-3933-E9B0-0375-2F00B5CE68AC}"/>
              </a:ext>
            </a:extLst>
          </p:cNvPr>
          <p:cNvSpPr txBox="1"/>
          <p:nvPr/>
        </p:nvSpPr>
        <p:spPr>
          <a:xfrm>
            <a:off x="6828329" y="3287391"/>
            <a:ext cx="74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OER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1CA7B0-E84B-A87B-AC14-E6E9231079E9}"/>
              </a:ext>
            </a:extLst>
          </p:cNvPr>
          <p:cNvSpPr txBox="1"/>
          <p:nvPr/>
        </p:nvSpPr>
        <p:spPr>
          <a:xfrm>
            <a:off x="239390" y="6435675"/>
            <a:ext cx="33695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</a:t>
            </a:r>
            <a:r>
              <a:rPr lang="en-GB" sz="1000" dirty="0" err="1"/>
              <a:t>Jiajie</a:t>
            </a:r>
            <a:r>
              <a:rPr lang="en-GB" sz="1000" dirty="0"/>
              <a:t> Cen et al. Volume 2, Issue 2, 2017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5B2BD1-0B6B-CCC9-2ADC-971B156DFC37}"/>
              </a:ext>
            </a:extLst>
          </p:cNvPr>
          <p:cNvSpPr txBox="1"/>
          <p:nvPr/>
        </p:nvSpPr>
        <p:spPr>
          <a:xfrm>
            <a:off x="600399" y="1150738"/>
            <a:ext cx="26860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Need 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Clean and sustainable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Solution to fossil fuels</a:t>
            </a:r>
          </a:p>
        </p:txBody>
      </p:sp>
    </p:spTree>
    <p:extLst>
      <p:ext uri="{BB962C8B-B14F-4D97-AF65-F5344CB8AC3E}">
        <p14:creationId xmlns:p14="http://schemas.microsoft.com/office/powerpoint/2010/main" val="18812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1C83-6537-EEAF-0B69-0AFF8581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64" y="358511"/>
            <a:ext cx="10515600" cy="32252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Why MoS</a:t>
            </a:r>
            <a:r>
              <a:rPr lang="en-US" sz="2400" b="1" baseline="-25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 and WS</a:t>
            </a:r>
            <a:r>
              <a:rPr lang="en-US" sz="2400" b="1" baseline="-25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?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47B939-1E5A-C0E5-CDD1-F64FC8975F7C}"/>
              </a:ext>
            </a:extLst>
          </p:cNvPr>
          <p:cNvSpPr txBox="1"/>
          <p:nvPr/>
        </p:nvSpPr>
        <p:spPr>
          <a:xfrm>
            <a:off x="1739423" y="-240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2B414C0-2F9A-AE28-7E49-FE5A799B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8504" y="6178272"/>
            <a:ext cx="1502402" cy="365125"/>
          </a:xfrm>
        </p:spPr>
        <p:txBody>
          <a:bodyPr/>
          <a:lstStyle/>
          <a:p>
            <a:pPr algn="r"/>
            <a:fld id="{C41C04D2-5C13-5C43-A28E-B5E499CA7B07}" type="slidenum">
              <a:rPr lang="en-US" b="1" smtClean="0">
                <a:solidFill>
                  <a:srgbClr val="59C7DA"/>
                </a:solidFill>
              </a:rPr>
              <a:pPr algn="r"/>
              <a:t>3</a:t>
            </a:fld>
            <a:endParaRPr lang="en-US" b="1" dirty="0">
              <a:solidFill>
                <a:srgbClr val="59C7DA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8340B4-DFD6-0430-A573-3C7B765AE460}"/>
              </a:ext>
            </a:extLst>
          </p:cNvPr>
          <p:cNvSpPr txBox="1"/>
          <p:nvPr/>
        </p:nvSpPr>
        <p:spPr>
          <a:xfrm>
            <a:off x="8733957" y="6413568"/>
            <a:ext cx="24380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3B3D3F"/>
                </a:solidFill>
              </a:rPr>
              <a:t>5.</a:t>
            </a:r>
            <a:r>
              <a:rPr lang="en-US" sz="1000" b="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en-US" sz="1000" dirty="0">
                <a:solidFill>
                  <a:srgbClr val="222222"/>
                </a:solidFill>
                <a:effectLst/>
                <a:latin typeface="-apple-system"/>
              </a:rPr>
              <a:t>Lee.J et.al.,Sci Rep 4, 7352 (2014</a:t>
            </a:r>
            <a:r>
              <a:rPr lang="en-US" sz="1000" b="0" dirty="0">
                <a:solidFill>
                  <a:srgbClr val="222222"/>
                </a:solidFill>
                <a:effectLst/>
                <a:latin typeface="-apple-system"/>
              </a:rPr>
              <a:t>)</a:t>
            </a:r>
            <a:endParaRPr lang="en-GB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A3994B-3801-177F-EBF9-D619C05F5739}"/>
              </a:ext>
            </a:extLst>
          </p:cNvPr>
          <p:cNvSpPr txBox="1"/>
          <p:nvPr/>
        </p:nvSpPr>
        <p:spPr>
          <a:xfrm>
            <a:off x="479334" y="6392121"/>
            <a:ext cx="4096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3B3D3F"/>
                </a:solidFill>
              </a:rPr>
              <a:t>1.</a:t>
            </a:r>
            <a:r>
              <a:rPr lang="en-GB" sz="1000" b="0" i="0" dirty="0">
                <a:solidFill>
                  <a:srgbClr val="3B3D3F"/>
                </a:solidFill>
                <a:effectLst/>
              </a:rPr>
              <a:t>H.F. Lui et al., CVD Growth of MoS2 based 2D materials   </a:t>
            </a:r>
            <a:endParaRPr lang="en-GB" sz="1000" dirty="0"/>
          </a:p>
          <a:p>
            <a:r>
              <a:rPr lang="en-GB" sz="1000" dirty="0">
                <a:solidFill>
                  <a:srgbClr val="3B3D3F"/>
                </a:solidFill>
              </a:rPr>
              <a:t>2.</a:t>
            </a:r>
            <a:r>
              <a:rPr lang="en-GB" sz="1000" b="0" i="0" dirty="0">
                <a:solidFill>
                  <a:srgbClr val="3B3D3F"/>
                </a:solidFill>
                <a:effectLst/>
              </a:rPr>
              <a:t>www.epfl.ch/labs/lanes/posters/mos2fet-2</a:t>
            </a:r>
          </a:p>
          <a:p>
            <a:endParaRPr lang="en-GB" sz="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F1E3EAF-9548-3A66-E381-393EE1003B13}"/>
              </a:ext>
            </a:extLst>
          </p:cNvPr>
          <p:cNvSpPr txBox="1"/>
          <p:nvPr/>
        </p:nvSpPr>
        <p:spPr>
          <a:xfrm>
            <a:off x="5242114" y="6413568"/>
            <a:ext cx="2260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3B3D3F"/>
                </a:solidFill>
                <a:latin typeface="-apple-system"/>
              </a:rPr>
              <a:t>3.</a:t>
            </a:r>
            <a:r>
              <a:rPr lang="en-US" sz="1000" i="0" dirty="0">
                <a:solidFill>
                  <a:srgbClr val="222222"/>
                </a:solidFill>
                <a:effectLst/>
                <a:latin typeface="-apple-system"/>
              </a:rPr>
              <a:t>Zhang, J. et.al.,P. </a:t>
            </a:r>
            <a:r>
              <a:rPr lang="en-US" sz="1000" i="1" dirty="0">
                <a:solidFill>
                  <a:srgbClr val="222222"/>
                </a:solidFill>
                <a:effectLst/>
                <a:latin typeface="-apple-system"/>
              </a:rPr>
              <a:t>Nat Electron</a:t>
            </a:r>
            <a:r>
              <a:rPr lang="en-US" sz="1000" i="0" dirty="0">
                <a:solidFill>
                  <a:srgbClr val="222222"/>
                </a:solidFill>
                <a:effectLst/>
                <a:latin typeface="-apple-system"/>
              </a:rPr>
              <a:t> 4</a:t>
            </a:r>
          </a:p>
          <a:p>
            <a:r>
              <a:rPr lang="en-US" sz="1000" dirty="0">
                <a:solidFill>
                  <a:srgbClr val="222222"/>
                </a:solidFill>
                <a:latin typeface="-apple-system"/>
              </a:rPr>
              <a:t>4.lnnano.cnpem.br</a:t>
            </a:r>
            <a:endParaRPr lang="en-GB" sz="1000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4027833-64BB-55F2-7E0B-3BBFD7662195}"/>
              </a:ext>
            </a:extLst>
          </p:cNvPr>
          <p:cNvGrpSpPr/>
          <p:nvPr/>
        </p:nvGrpSpPr>
        <p:grpSpPr>
          <a:xfrm>
            <a:off x="684388" y="934869"/>
            <a:ext cx="10967825" cy="2731636"/>
            <a:chOff x="738090" y="1067418"/>
            <a:chExt cx="10967825" cy="273163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7628857-B3F9-FDC1-1DD2-95BEC88D9782}"/>
                </a:ext>
              </a:extLst>
            </p:cNvPr>
            <p:cNvSpPr txBox="1"/>
            <p:nvPr/>
          </p:nvSpPr>
          <p:spPr>
            <a:xfrm>
              <a:off x="5295816" y="1085486"/>
              <a:ext cx="3838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Energy band diagram of MoS</a:t>
              </a:r>
              <a:r>
                <a:rPr lang="en-GB" b="1" baseline="-25000" dirty="0"/>
                <a:t>2</a:t>
              </a:r>
              <a:r>
                <a:rPr lang="en-GB" b="1" dirty="0"/>
                <a:t> 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933A35B-B8C5-ADAE-0496-0B592820A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2567" y="1620353"/>
              <a:ext cx="3838116" cy="179724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6B10FCB-4BE8-E8BE-171D-17A68D59A144}"/>
                </a:ext>
              </a:extLst>
            </p:cNvPr>
            <p:cNvSpPr txBox="1"/>
            <p:nvPr/>
          </p:nvSpPr>
          <p:spPr>
            <a:xfrm>
              <a:off x="5589623" y="3314035"/>
              <a:ext cx="1160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Indirect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F17C60-2AB6-2050-8DA7-B5A8E66BEBAA}"/>
                </a:ext>
              </a:extLst>
            </p:cNvPr>
            <p:cNvSpPr txBox="1"/>
            <p:nvPr/>
          </p:nvSpPr>
          <p:spPr>
            <a:xfrm>
              <a:off x="7533357" y="3331462"/>
              <a:ext cx="1160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Direct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3ADE44E-393A-A4BF-4BCE-8F38FA3779B7}"/>
                </a:ext>
              </a:extLst>
            </p:cNvPr>
            <p:cNvGrpSpPr/>
            <p:nvPr/>
          </p:nvGrpSpPr>
          <p:grpSpPr>
            <a:xfrm>
              <a:off x="738090" y="1156844"/>
              <a:ext cx="3667277" cy="2573098"/>
              <a:chOff x="738090" y="1055971"/>
              <a:chExt cx="4546842" cy="3137215"/>
            </a:xfrm>
          </p:grpSpPr>
          <p:pic>
            <p:nvPicPr>
              <p:cNvPr id="10" name="Picture 9" descr="A diagram of a molecular structure&#10;&#10;Description automatically generated">
                <a:extLst>
                  <a:ext uri="{FF2B5EF4-FFF2-40B4-BE49-F238E27FC236}">
                    <a16:creationId xmlns:a16="http://schemas.microsoft.com/office/drawing/2014/main" id="{FCD7A49B-F415-9476-42D8-F39AA20AD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090" y="1055971"/>
                <a:ext cx="4546842" cy="3137215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D8F4A30-B33A-93E0-2111-FB120A176056}"/>
                  </a:ext>
                </a:extLst>
              </p:cNvPr>
              <p:cNvSpPr txBox="1"/>
              <p:nvPr/>
            </p:nvSpPr>
            <p:spPr>
              <a:xfrm>
                <a:off x="1243836" y="1176950"/>
                <a:ext cx="495587" cy="50699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B6CED1C-4FCC-D528-D624-C469E97A9D59}"/>
                  </a:ext>
                </a:extLst>
              </p:cNvPr>
              <p:cNvSpPr txBox="1"/>
              <p:nvPr/>
            </p:nvSpPr>
            <p:spPr>
              <a:xfrm>
                <a:off x="1221108" y="1101652"/>
                <a:ext cx="1066501" cy="435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Mo, W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18C81F9-C47D-9B35-2441-97F1DF6D75CE}"/>
                  </a:ext>
                </a:extLst>
              </p:cNvPr>
              <p:cNvSpPr txBox="1"/>
              <p:nvPr/>
            </p:nvSpPr>
            <p:spPr>
              <a:xfrm>
                <a:off x="1245245" y="1392799"/>
                <a:ext cx="813682" cy="435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E4DC85D-F228-08BC-C4CF-B8FB07306907}"/>
                </a:ext>
              </a:extLst>
            </p:cNvPr>
            <p:cNvSpPr txBox="1"/>
            <p:nvPr/>
          </p:nvSpPr>
          <p:spPr>
            <a:xfrm>
              <a:off x="4206590" y="3522055"/>
              <a:ext cx="199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4CCE5E3-DA7F-5EB0-F128-993ABA600CCE}"/>
                </a:ext>
              </a:extLst>
            </p:cNvPr>
            <p:cNvSpPr txBox="1"/>
            <p:nvPr/>
          </p:nvSpPr>
          <p:spPr>
            <a:xfrm>
              <a:off x="9343575" y="1577136"/>
              <a:ext cx="236234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ADLaM Display" panose="020F0502020204030204" pitchFamily="2" charset="0"/>
                  <a:ea typeface="ADLaM Display" panose="020F0502020204030204" pitchFamily="2" charset="0"/>
                  <a:cs typeface="ADLaM Display" panose="020F0502020204030204" pitchFamily="2" charset="0"/>
                </a:rPr>
                <a:t>Semiconducting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ADLaM Display" panose="020F0502020204030204" pitchFamily="2" charset="0"/>
                  <a:ea typeface="ADLaM Display" panose="020F0502020204030204" pitchFamily="2" charset="0"/>
                  <a:cs typeface="ADLaM Display" panose="020F0502020204030204" pitchFamily="2" charset="0"/>
                </a:rPr>
                <a:t>High mobility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ADLaM Display" panose="020F0502020204030204" pitchFamily="2" charset="0"/>
                  <a:ea typeface="ADLaM Display" panose="020F0502020204030204" pitchFamily="2" charset="0"/>
                  <a:cs typeface="ADLaM Display" panose="020F0502020204030204" pitchFamily="2" charset="0"/>
                </a:rPr>
                <a:t>Lubricating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ADLaM Display" panose="020F0502020204030204" pitchFamily="2" charset="0"/>
                  <a:ea typeface="ADLaM Display" panose="020F0502020204030204" pitchFamily="2" charset="0"/>
                  <a:cs typeface="ADLaM Display" panose="020F0502020204030204" pitchFamily="2" charset="0"/>
                </a:rPr>
                <a:t>Photocatalysis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ADLaM Display" panose="020F0502020204030204" pitchFamily="2" charset="0"/>
                  <a:ea typeface="ADLaM Display" panose="020F0502020204030204" pitchFamily="2" charset="0"/>
                  <a:cs typeface="ADLaM Display" panose="020F0502020204030204" pitchFamily="2" charset="0"/>
                </a:rPr>
                <a:t>Mechanical strength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2D0E35D-660F-AF69-5CE3-DAA47D2966CC}"/>
                </a:ext>
              </a:extLst>
            </p:cNvPr>
            <p:cNvSpPr txBox="1"/>
            <p:nvPr/>
          </p:nvSpPr>
          <p:spPr>
            <a:xfrm>
              <a:off x="9372567" y="1067418"/>
              <a:ext cx="2333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Unique properties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8670CF4-52A6-33CA-CAEA-7B7F4F11E80C}"/>
              </a:ext>
            </a:extLst>
          </p:cNvPr>
          <p:cNvGrpSpPr/>
          <p:nvPr/>
        </p:nvGrpSpPr>
        <p:grpSpPr>
          <a:xfrm>
            <a:off x="597211" y="3832934"/>
            <a:ext cx="10890172" cy="2286514"/>
            <a:chOff x="738090" y="4108608"/>
            <a:chExt cx="10890172" cy="2286514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FDD4797F-FE75-D7A2-6C8A-650555370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090" y="4453933"/>
              <a:ext cx="2466975" cy="1847850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BE9AFA5-6671-E9F9-924F-8BF56A841733}"/>
                </a:ext>
              </a:extLst>
            </p:cNvPr>
            <p:cNvSpPr txBox="1"/>
            <p:nvPr/>
          </p:nvSpPr>
          <p:spPr>
            <a:xfrm>
              <a:off x="1345282" y="4108608"/>
              <a:ext cx="1614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Transistors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5AD624CE-9425-B825-F51D-F9E189DFD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8352" y="4509669"/>
              <a:ext cx="2370562" cy="1853724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97DB4E6-3702-3E93-2945-FBF7D7E97320}"/>
                </a:ext>
              </a:extLst>
            </p:cNvPr>
            <p:cNvSpPr txBox="1"/>
            <p:nvPr/>
          </p:nvSpPr>
          <p:spPr>
            <a:xfrm>
              <a:off x="3834891" y="4108608"/>
              <a:ext cx="2005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Memory Devices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AE1A2CE5-6A85-39F7-3D29-91AA73E55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5407" y="4510476"/>
              <a:ext cx="2014046" cy="1827713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B55E1DC-EF24-B582-2EA2-D67F5470D45C}"/>
                </a:ext>
              </a:extLst>
            </p:cNvPr>
            <p:cNvSpPr txBox="1"/>
            <p:nvPr/>
          </p:nvSpPr>
          <p:spPr>
            <a:xfrm>
              <a:off x="2969750" y="6095617"/>
              <a:ext cx="199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4379ACD-D076-0CD8-5291-E05ABE3D0A27}"/>
                </a:ext>
              </a:extLst>
            </p:cNvPr>
            <p:cNvSpPr txBox="1"/>
            <p:nvPr/>
          </p:nvSpPr>
          <p:spPr>
            <a:xfrm>
              <a:off x="5732374" y="6118123"/>
              <a:ext cx="199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3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AFD8B71-76AB-F456-A33B-576DA1C812E0}"/>
                </a:ext>
              </a:extLst>
            </p:cNvPr>
            <p:cNvSpPr txBox="1"/>
            <p:nvPr/>
          </p:nvSpPr>
          <p:spPr>
            <a:xfrm>
              <a:off x="8200827" y="6118122"/>
              <a:ext cx="199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4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6AAF220-6E22-BD26-002A-E2A4F7869FB7}"/>
                </a:ext>
              </a:extLst>
            </p:cNvPr>
            <p:cNvSpPr txBox="1"/>
            <p:nvPr/>
          </p:nvSpPr>
          <p:spPr>
            <a:xfrm>
              <a:off x="6171443" y="4108608"/>
              <a:ext cx="3172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Hydrogen Generation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2178056-633C-49FD-23E9-B7031CE93A93}"/>
                </a:ext>
              </a:extLst>
            </p:cNvPr>
            <p:cNvSpPr txBox="1"/>
            <p:nvPr/>
          </p:nvSpPr>
          <p:spPr>
            <a:xfrm>
              <a:off x="9674265" y="4108608"/>
              <a:ext cx="1887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Biosensing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84015BA3-9131-A6F6-F517-A5DC2F6BD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43522" y="4578596"/>
              <a:ext cx="2884740" cy="1621350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D300E53-68BC-DDF2-F9F8-12D8CE684BB0}"/>
                </a:ext>
              </a:extLst>
            </p:cNvPr>
            <p:cNvSpPr txBox="1"/>
            <p:nvPr/>
          </p:nvSpPr>
          <p:spPr>
            <a:xfrm>
              <a:off x="8870956" y="6115122"/>
              <a:ext cx="199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5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7641C09-8D33-D82B-2555-E7B10F3678F1}"/>
              </a:ext>
            </a:extLst>
          </p:cNvPr>
          <p:cNvSpPr txBox="1"/>
          <p:nvPr/>
        </p:nvSpPr>
        <p:spPr>
          <a:xfrm>
            <a:off x="2745617" y="4732852"/>
            <a:ext cx="18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7554F2-E0E7-4293-225B-647B95CAD992}"/>
              </a:ext>
            </a:extLst>
          </p:cNvPr>
          <p:cNvSpPr txBox="1"/>
          <p:nvPr/>
        </p:nvSpPr>
        <p:spPr>
          <a:xfrm>
            <a:off x="611101" y="5102184"/>
            <a:ext cx="18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035EA2-777A-CA7E-7D02-03F78EF305B6}"/>
              </a:ext>
            </a:extLst>
          </p:cNvPr>
          <p:cNvSpPr txBox="1"/>
          <p:nvPr/>
        </p:nvSpPr>
        <p:spPr>
          <a:xfrm>
            <a:off x="1421575" y="4371213"/>
            <a:ext cx="18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83962907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1C83-6537-EEAF-0B69-0AFF8581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91" y="287055"/>
            <a:ext cx="10515600" cy="322526"/>
          </a:xfrm>
        </p:spPr>
        <p:txBody>
          <a:bodyPr>
            <a:normAutofit fontScale="90000"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MoS</a:t>
            </a:r>
            <a:r>
              <a:rPr lang="en-US" sz="2000" b="1" baseline="-25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 and WS</a:t>
            </a:r>
            <a:r>
              <a:rPr lang="en-US" sz="2000" b="1" baseline="-25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 TAC process (Thermally Assisted Conversion) and Growth Parameters 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47B939-1E5A-C0E5-CDD1-F64FC8975F7C}"/>
              </a:ext>
            </a:extLst>
          </p:cNvPr>
          <p:cNvSpPr txBox="1"/>
          <p:nvPr/>
        </p:nvSpPr>
        <p:spPr>
          <a:xfrm>
            <a:off x="1739423" y="-240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2B414C0-2F9A-AE28-7E49-FE5A799B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8504" y="6178272"/>
            <a:ext cx="1502402" cy="365125"/>
          </a:xfrm>
        </p:spPr>
        <p:txBody>
          <a:bodyPr/>
          <a:lstStyle/>
          <a:p>
            <a:pPr algn="r"/>
            <a:fld id="{C41C04D2-5C13-5C43-A28E-B5E499CA7B07}" type="slidenum">
              <a:rPr lang="en-US" b="1" smtClean="0">
                <a:solidFill>
                  <a:srgbClr val="59C7DA"/>
                </a:solidFill>
              </a:rPr>
              <a:pPr algn="r"/>
              <a:t>4</a:t>
            </a:fld>
            <a:endParaRPr lang="en-US" b="1" dirty="0">
              <a:solidFill>
                <a:srgbClr val="59C7DA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7F7BCA2-17DF-229F-8733-C890CBA24E2D}"/>
              </a:ext>
            </a:extLst>
          </p:cNvPr>
          <p:cNvGrpSpPr/>
          <p:nvPr/>
        </p:nvGrpSpPr>
        <p:grpSpPr>
          <a:xfrm>
            <a:off x="918453" y="1230962"/>
            <a:ext cx="7489261" cy="1547804"/>
            <a:chOff x="769924" y="1100117"/>
            <a:chExt cx="11043311" cy="324315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8C8999-91CB-AFB4-2865-FF913F873A7E}"/>
                </a:ext>
              </a:extLst>
            </p:cNvPr>
            <p:cNvSpPr/>
            <p:nvPr/>
          </p:nvSpPr>
          <p:spPr>
            <a:xfrm>
              <a:off x="769924" y="1100117"/>
              <a:ext cx="10515600" cy="24671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E50C11-1DC6-AFB4-3948-FFEAAA8958B6}"/>
                </a:ext>
              </a:extLst>
            </p:cNvPr>
            <p:cNvSpPr txBox="1"/>
            <p:nvPr/>
          </p:nvSpPr>
          <p:spPr>
            <a:xfrm>
              <a:off x="953987" y="1247787"/>
              <a:ext cx="9987384" cy="3095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b="1" dirty="0"/>
                <a:t>Substate : </a:t>
              </a:r>
              <a:r>
                <a:rPr lang="en-GB" dirty="0"/>
                <a:t>SiO</a:t>
              </a:r>
              <a:r>
                <a:rPr lang="en-GB" baseline="-25000" dirty="0"/>
                <a:t>2</a:t>
              </a:r>
              <a:r>
                <a:rPr lang="en-GB" dirty="0"/>
                <a:t> and Sapphire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b="1" dirty="0"/>
                <a:t>Sputtered  : </a:t>
              </a:r>
              <a:r>
                <a:rPr lang="en-GB" dirty="0"/>
                <a:t>Molybdenum (Mo) </a:t>
              </a:r>
            </a:p>
            <a:p>
              <a:r>
                <a:rPr lang="en-GB" dirty="0"/>
                <a:t>                                 and Tungsten (W)</a:t>
              </a:r>
            </a:p>
            <a:p>
              <a:endParaRPr lang="en-GB" dirty="0"/>
            </a:p>
            <a:p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C66F5CB-633B-14C1-D732-2F43BF0E0966}"/>
                </a:ext>
              </a:extLst>
            </p:cNvPr>
            <p:cNvSpPr txBox="1"/>
            <p:nvPr/>
          </p:nvSpPr>
          <p:spPr>
            <a:xfrm>
              <a:off x="6419303" y="1247787"/>
              <a:ext cx="5393932" cy="2515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Growth Parameters : 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/>
                <a:t>Temperature : 600-800 °C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/>
                <a:t>Pressure : 9x10</a:t>
              </a:r>
              <a:r>
                <a:rPr lang="en-GB" baseline="30000" dirty="0"/>
                <a:t>-2</a:t>
              </a:r>
              <a:r>
                <a:rPr lang="en-GB" dirty="0"/>
                <a:t> </a:t>
              </a:r>
              <a:r>
                <a:rPr lang="en-GB" dirty="0" err="1"/>
                <a:t>mBar</a:t>
              </a:r>
              <a:endParaRPr lang="en-GB" dirty="0"/>
            </a:p>
            <a:p>
              <a:endParaRPr lang="en-GB" dirty="0"/>
            </a:p>
          </p:txBody>
        </p:sp>
      </p:grp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6D89D9F-5399-B2E1-ECA6-ACD0CCCF71AE}"/>
              </a:ext>
            </a:extLst>
          </p:cNvPr>
          <p:cNvSpPr/>
          <p:nvPr/>
        </p:nvSpPr>
        <p:spPr>
          <a:xfrm rot="5400000">
            <a:off x="7439539" y="3298936"/>
            <a:ext cx="99495" cy="310646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F79D4807-1E7F-DE38-70FE-EECC202AC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4936" y="767936"/>
            <a:ext cx="2630771" cy="201083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1E01E32A-500F-25CB-CF06-631155FE3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031" y="2920063"/>
            <a:ext cx="9376055" cy="368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5822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1C83-6537-EEAF-0B69-0AFF8581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64" y="358511"/>
            <a:ext cx="10515600" cy="32252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Structural and Chemical Characterization (Si - 600°C)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47B939-1E5A-C0E5-CDD1-F64FC8975F7C}"/>
              </a:ext>
            </a:extLst>
          </p:cNvPr>
          <p:cNvSpPr txBox="1"/>
          <p:nvPr/>
        </p:nvSpPr>
        <p:spPr>
          <a:xfrm>
            <a:off x="1739423" y="-240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2B414C0-2F9A-AE28-7E49-FE5A799B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8504" y="6178272"/>
            <a:ext cx="1502402" cy="365125"/>
          </a:xfrm>
        </p:spPr>
        <p:txBody>
          <a:bodyPr/>
          <a:lstStyle/>
          <a:p>
            <a:pPr algn="r"/>
            <a:fld id="{C41C04D2-5C13-5C43-A28E-B5E499CA7B07}" type="slidenum">
              <a:rPr lang="en-US" b="1" smtClean="0">
                <a:solidFill>
                  <a:srgbClr val="59C7DA"/>
                </a:solidFill>
              </a:rPr>
              <a:pPr algn="r"/>
              <a:t>5</a:t>
            </a:fld>
            <a:endParaRPr lang="en-US" b="1" dirty="0">
              <a:solidFill>
                <a:srgbClr val="59C7DA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DEFE730-5BF9-7DAD-5B7E-AF7097715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1885" y="3704704"/>
            <a:ext cx="2947820" cy="2451503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A8A7413-6322-85EC-6114-84CD1C3C907F}"/>
              </a:ext>
            </a:extLst>
          </p:cNvPr>
          <p:cNvGrpSpPr/>
          <p:nvPr/>
        </p:nvGrpSpPr>
        <p:grpSpPr>
          <a:xfrm>
            <a:off x="341491" y="910848"/>
            <a:ext cx="4039848" cy="5785527"/>
            <a:chOff x="251094" y="910848"/>
            <a:chExt cx="4039848" cy="578552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4BFE9C8-AF0C-66A0-E1DA-2F1E93FFD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094" y="910848"/>
              <a:ext cx="4039848" cy="578552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C0BB88-7D18-39BA-F0E9-8A364B3357EB}"/>
                </a:ext>
              </a:extLst>
            </p:cNvPr>
            <p:cNvSpPr txBox="1"/>
            <p:nvPr/>
          </p:nvSpPr>
          <p:spPr>
            <a:xfrm>
              <a:off x="1185376" y="1511315"/>
              <a:ext cx="9596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x ~ 0.4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87BF3573-99B0-14CB-93B0-EADEF2044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9009" y="3377241"/>
            <a:ext cx="4209862" cy="322483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261956D-3C1E-B75B-7785-4B1D29F965F9}"/>
              </a:ext>
            </a:extLst>
          </p:cNvPr>
          <p:cNvSpPr txBox="1"/>
          <p:nvPr/>
        </p:nvSpPr>
        <p:spPr>
          <a:xfrm>
            <a:off x="1924154" y="881394"/>
            <a:ext cx="105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Raman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8543D-D3BE-0191-9C3E-45FFB0ADC9FF}"/>
              </a:ext>
            </a:extLst>
          </p:cNvPr>
          <p:cNvSpPr txBox="1"/>
          <p:nvPr/>
        </p:nvSpPr>
        <p:spPr>
          <a:xfrm>
            <a:off x="5821793" y="3244334"/>
            <a:ext cx="105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Optical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5303F20-CAE4-1D80-1ADD-B0FC17FC6A91}"/>
              </a:ext>
            </a:extLst>
          </p:cNvPr>
          <p:cNvSpPr txBox="1"/>
          <p:nvPr/>
        </p:nvSpPr>
        <p:spPr>
          <a:xfrm>
            <a:off x="9379249" y="3244334"/>
            <a:ext cx="1059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AFM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1D646E-5C99-2E26-21DA-C69D59D4D124}"/>
              </a:ext>
            </a:extLst>
          </p:cNvPr>
          <p:cNvSpPr txBox="1"/>
          <p:nvPr/>
        </p:nvSpPr>
        <p:spPr>
          <a:xfrm>
            <a:off x="4566072" y="1300154"/>
            <a:ext cx="75855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A</a:t>
            </a:r>
            <a:r>
              <a:rPr lang="en-GB" sz="2000" baseline="-25000" dirty="0"/>
              <a:t>1g</a:t>
            </a:r>
            <a:r>
              <a:rPr lang="en-GB" sz="2000" dirty="0"/>
              <a:t> and E</a:t>
            </a:r>
            <a:r>
              <a:rPr lang="en-GB" sz="2000" baseline="-25000" dirty="0"/>
              <a:t>2g</a:t>
            </a:r>
            <a:r>
              <a:rPr lang="en-GB" sz="2000" dirty="0"/>
              <a:t> peaks identified for MoS</a:t>
            </a:r>
            <a:r>
              <a:rPr lang="en-GB" sz="2000" baseline="-25000" dirty="0"/>
              <a:t>2</a:t>
            </a:r>
            <a:r>
              <a:rPr lang="en-GB" sz="2000" dirty="0"/>
              <a:t> and WS</a:t>
            </a:r>
            <a:r>
              <a:rPr lang="en-GB" sz="2000" baseline="-25000" dirty="0"/>
              <a:t>2</a:t>
            </a:r>
            <a:r>
              <a:rPr lang="en-GB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Combined signatures of peaks in Mo</a:t>
            </a:r>
            <a:r>
              <a:rPr lang="en-GB" sz="2000" baseline="-25000" dirty="0"/>
              <a:t>x</a:t>
            </a:r>
            <a:r>
              <a:rPr lang="en-GB" sz="2000" dirty="0"/>
              <a:t>W</a:t>
            </a:r>
            <a:r>
              <a:rPr lang="en-GB" sz="2000" baseline="-25000" dirty="0"/>
              <a:t>1-x</a:t>
            </a:r>
            <a:r>
              <a:rPr lang="en-GB" sz="2000" dirty="0"/>
              <a:t>S</a:t>
            </a:r>
            <a:r>
              <a:rPr lang="en-GB" sz="2000" baseline="-25000" dirty="0"/>
              <a:t>2</a:t>
            </a:r>
            <a:r>
              <a:rPr lang="en-GB" sz="2000" dirty="0"/>
              <a:t>.</a:t>
            </a:r>
            <a:endParaRPr lang="en-GB" sz="2000" baseline="-25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Bandgap evaluated (UV Visible spectra – Tauc Plot).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Surface morphology analysed using AFM.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Application in Photoelectrochemical water splitting in progress.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14B96A-CAEC-1C60-284E-2DE88231F2BB}"/>
              </a:ext>
            </a:extLst>
          </p:cNvPr>
          <p:cNvSpPr txBox="1"/>
          <p:nvPr/>
        </p:nvSpPr>
        <p:spPr>
          <a:xfrm>
            <a:off x="3277354" y="4812949"/>
            <a:ext cx="3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C3049A-0AB7-43FE-8979-D41EBE994F93}"/>
              </a:ext>
            </a:extLst>
          </p:cNvPr>
          <p:cNvSpPr txBox="1"/>
          <p:nvPr/>
        </p:nvSpPr>
        <p:spPr>
          <a:xfrm>
            <a:off x="1394605" y="5207163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(381.4)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452A30-0DAC-D9C0-96FF-CEB3AD758DBF}"/>
              </a:ext>
            </a:extLst>
          </p:cNvPr>
          <p:cNvSpPr txBox="1"/>
          <p:nvPr/>
        </p:nvSpPr>
        <p:spPr>
          <a:xfrm>
            <a:off x="2335028" y="4930455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(407.6)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9115765-1E36-841E-136E-10E40FD92FE3}"/>
              </a:ext>
            </a:extLst>
          </p:cNvPr>
          <p:cNvSpPr txBox="1"/>
          <p:nvPr/>
        </p:nvSpPr>
        <p:spPr>
          <a:xfrm>
            <a:off x="2418166" y="3805260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(418.8)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E14F86-C17C-F234-E3EC-6AB62AA403B2}"/>
              </a:ext>
            </a:extLst>
          </p:cNvPr>
          <p:cNvSpPr txBox="1"/>
          <p:nvPr/>
        </p:nvSpPr>
        <p:spPr>
          <a:xfrm>
            <a:off x="1189896" y="3160434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(351.6)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660992-DC5C-4F29-6280-4659408B751B}"/>
              </a:ext>
            </a:extLst>
          </p:cNvPr>
          <p:cNvSpPr txBox="1"/>
          <p:nvPr/>
        </p:nvSpPr>
        <p:spPr>
          <a:xfrm>
            <a:off x="2915240" y="1258542"/>
            <a:ext cx="125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~ 12.5 nm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9506393-652E-0045-4016-328BC401CD35}"/>
              </a:ext>
            </a:extLst>
          </p:cNvPr>
          <p:cNvSpPr txBox="1"/>
          <p:nvPr/>
        </p:nvSpPr>
        <p:spPr>
          <a:xfrm>
            <a:off x="2915240" y="2801773"/>
            <a:ext cx="125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~ 11.7 nm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EB4347-D707-CE1F-4604-C9E4F7E19182}"/>
              </a:ext>
            </a:extLst>
          </p:cNvPr>
          <p:cNvSpPr txBox="1"/>
          <p:nvPr/>
        </p:nvSpPr>
        <p:spPr>
          <a:xfrm>
            <a:off x="2915240" y="4340515"/>
            <a:ext cx="125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~ 13.8 nm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A7B9150-C6E1-788E-14F8-4A197259100D}"/>
              </a:ext>
            </a:extLst>
          </p:cNvPr>
          <p:cNvSpPr txBox="1"/>
          <p:nvPr/>
        </p:nvSpPr>
        <p:spPr>
          <a:xfrm>
            <a:off x="1189897" y="2117549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(353.7)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8E213A-D450-0BC6-FCC7-04337B6772A9}"/>
              </a:ext>
            </a:extLst>
          </p:cNvPr>
          <p:cNvSpPr txBox="1"/>
          <p:nvPr/>
        </p:nvSpPr>
        <p:spPr>
          <a:xfrm>
            <a:off x="1700687" y="1848134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(379.8)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86ED3C-B4CC-65D9-F0FF-15A09EF0E433}"/>
              </a:ext>
            </a:extLst>
          </p:cNvPr>
          <p:cNvSpPr txBox="1"/>
          <p:nvPr/>
        </p:nvSpPr>
        <p:spPr>
          <a:xfrm>
            <a:off x="2361415" y="1574134"/>
            <a:ext cx="83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(412.7)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246BE93-ABFC-FF4F-669C-5889C0749051}"/>
              </a:ext>
            </a:extLst>
          </p:cNvPr>
          <p:cNvSpPr txBox="1"/>
          <p:nvPr/>
        </p:nvSpPr>
        <p:spPr>
          <a:xfrm>
            <a:off x="8570970" y="5797908"/>
            <a:ext cx="21298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12.5 nm Mo</a:t>
            </a:r>
            <a:r>
              <a:rPr lang="en-GB" sz="1800" baseline="-25000" dirty="0"/>
              <a:t>x</a:t>
            </a:r>
            <a:r>
              <a:rPr lang="en-GB" sz="1800" dirty="0"/>
              <a:t>W</a:t>
            </a:r>
            <a:r>
              <a:rPr lang="en-GB" sz="1800" baseline="-25000" dirty="0"/>
              <a:t>1-x</a:t>
            </a:r>
            <a:r>
              <a:rPr lang="en-GB" sz="1800" dirty="0"/>
              <a:t>S</a:t>
            </a:r>
            <a:r>
              <a:rPr lang="en-GB" sz="1800" baseline="-25000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232050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1C83-6537-EEAF-0B69-0AFF8581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911" y="2067353"/>
            <a:ext cx="5534178" cy="161740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Appreciate your Attention !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47B939-1E5A-C0E5-CDD1-F64FC8975F7C}"/>
              </a:ext>
            </a:extLst>
          </p:cNvPr>
          <p:cNvSpPr txBox="1"/>
          <p:nvPr/>
        </p:nvSpPr>
        <p:spPr>
          <a:xfrm>
            <a:off x="1739423" y="-240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2B414C0-2F9A-AE28-7E49-FE5A799B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8504" y="6178272"/>
            <a:ext cx="1502402" cy="365125"/>
          </a:xfrm>
        </p:spPr>
        <p:txBody>
          <a:bodyPr/>
          <a:lstStyle/>
          <a:p>
            <a:pPr algn="r"/>
            <a:fld id="{C41C04D2-5C13-5C43-A28E-B5E499CA7B07}" type="slidenum">
              <a:rPr lang="en-US" b="1" smtClean="0">
                <a:solidFill>
                  <a:srgbClr val="59C7DA"/>
                </a:solidFill>
              </a:rPr>
              <a:pPr algn="r"/>
              <a:t>6</a:t>
            </a:fld>
            <a:endParaRPr lang="en-US" b="1" dirty="0">
              <a:solidFill>
                <a:srgbClr val="59C7D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03469D-9340-3992-7FEB-9EEA30C78E7C}"/>
              </a:ext>
            </a:extLst>
          </p:cNvPr>
          <p:cNvSpPr txBox="1"/>
          <p:nvPr/>
        </p:nvSpPr>
        <p:spPr>
          <a:xfrm>
            <a:off x="8010679" y="6235620"/>
            <a:ext cx="3369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1.Jiajie Cen et al. Volume 2, Issue 2, 2017</a:t>
            </a:r>
          </a:p>
          <a:p>
            <a:r>
              <a:rPr lang="en-GB" sz="1000" dirty="0"/>
              <a:t>2.Freehydrocells</a:t>
            </a:r>
          </a:p>
        </p:txBody>
      </p:sp>
    </p:spTree>
    <p:extLst>
      <p:ext uri="{BB962C8B-B14F-4D97-AF65-F5344CB8AC3E}">
        <p14:creationId xmlns:p14="http://schemas.microsoft.com/office/powerpoint/2010/main" val="235551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97AA96F463254285B251CBA22EE7C8" ma:contentTypeVersion="15" ma:contentTypeDescription="Create a new document." ma:contentTypeScope="" ma:versionID="da0c31c693e0bcfd5afdf9f86c3149c0">
  <xsd:schema xmlns:xsd="http://www.w3.org/2001/XMLSchema" xmlns:xs="http://www.w3.org/2001/XMLSchema" xmlns:p="http://schemas.microsoft.com/office/2006/metadata/properties" xmlns:ns2="cc3fd48c-e2fa-49f6-8fe3-5d03949c78e4" xmlns:ns3="ed82c4a2-a41f-4736-9f15-656b13d6e239" targetNamespace="http://schemas.microsoft.com/office/2006/metadata/properties" ma:root="true" ma:fieldsID="2fc30d7c35600815cd6f4f9977b1bf73" ns2:_="" ns3:_="">
    <xsd:import namespace="cc3fd48c-e2fa-49f6-8fe3-5d03949c78e4"/>
    <xsd:import namespace="ed82c4a2-a41f-4736-9f15-656b13d6e2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3fd48c-e2fa-49f6-8fe3-5d03949c78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859a5f0-c05d-42c8-96da-fe1ec9be4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82c4a2-a41f-4736-9f15-656b13d6e239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18fcc52-a114-4e34-9452-4859ac5a1373}" ma:internalName="TaxCatchAll" ma:showField="CatchAllData" ma:web="ed82c4a2-a41f-4736-9f15-656b13d6e2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A976AD-0C42-4D49-BBAA-C2E3E755B7E2}"/>
</file>

<file path=customXml/itemProps2.xml><?xml version="1.0" encoding="utf-8"?>
<ds:datastoreItem xmlns:ds="http://schemas.openxmlformats.org/officeDocument/2006/customXml" ds:itemID="{149CA38A-91EA-49CA-9417-EB2315A2E99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558</Words>
  <Application>Microsoft Office PowerPoint</Application>
  <PresentationFormat>Widescreen</PresentationFormat>
  <Paragraphs>108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ADLaM Display</vt:lpstr>
      <vt:lpstr>-apple-system</vt:lpstr>
      <vt:lpstr>Aptos</vt:lpstr>
      <vt:lpstr>Aptos Display</vt:lpstr>
      <vt:lpstr>Arial</vt:lpstr>
      <vt:lpstr>Bahnschrift SemiLight SemiConde</vt:lpstr>
      <vt:lpstr>Montserrat</vt:lpstr>
      <vt:lpstr>Wingdings</vt:lpstr>
      <vt:lpstr>Office Theme</vt:lpstr>
      <vt:lpstr>Realising growth of MoS2, WS2 and MoxW1-xS2 nano films for application in  Photoelectrochemical Water-splitting</vt:lpstr>
      <vt:lpstr>What is Photoelectrochemical Water Splitting ?</vt:lpstr>
      <vt:lpstr>Why MoS2 and WS2?</vt:lpstr>
      <vt:lpstr>MoS2 and WS2 TAC process (Thermally Assisted Conversion) and Growth Parameters </vt:lpstr>
      <vt:lpstr>Structural and Chemical Characterization (Si - 600°C)</vt:lpstr>
      <vt:lpstr>Appreciate your Attention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Vikas Jangra</dc:creator>
  <cp:lastModifiedBy>Vikas Jangra</cp:lastModifiedBy>
  <cp:revision>32</cp:revision>
  <dcterms:created xsi:type="dcterms:W3CDTF">2024-09-14T11:31:17Z</dcterms:created>
  <dcterms:modified xsi:type="dcterms:W3CDTF">2024-09-16T11:25:00Z</dcterms:modified>
</cp:coreProperties>
</file>